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"/>
  </p:notesMasterIdLst>
  <p:handoutMasterIdLst>
    <p:handoutMasterId r:id="rId5"/>
  </p:handoutMasterIdLst>
  <p:sldIdLst>
    <p:sldId id="307" r:id="rId2"/>
    <p:sldId id="308" r:id="rId3"/>
  </p:sldIdLst>
  <p:sldSz cx="12192000" cy="6858000"/>
  <p:notesSz cx="6797675" cy="9872663"/>
  <p:defaultTextStyle>
    <a:defPPr>
      <a:defRPr lang="ru-RU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FF"/>
    <a:srgbClr val="99CCFF"/>
    <a:srgbClr val="66CCFF"/>
    <a:srgbClr val="3399FF"/>
    <a:srgbClr val="99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9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94804850743083"/>
          <c:y val="0.18565188663247958"/>
          <c:w val="0.83653120389362701"/>
          <c:h val="0.632294721292287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 2023 г</c:v>
                </c:pt>
              </c:strCache>
            </c:strRef>
          </c:tx>
          <c:explosion val="28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/>
                      <a:t>НДФЛ 134682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601-46F9-AB19-29E3BD970955}"/>
                </c:ext>
              </c:extLst>
            </c:dLbl>
            <c:dLbl>
              <c:idx val="2"/>
              <c:layout>
                <c:manualLayout>
                  <c:x val="-6.9765966174698532E-2"/>
                  <c:y val="0.1502075816712534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01-46F9-AB19-29E3BD970955}"/>
                </c:ext>
              </c:extLst>
            </c:dLbl>
            <c:dLbl>
              <c:idx val="3"/>
              <c:layout>
                <c:manualLayout>
                  <c:x val="-0.17991062851513448"/>
                  <c:y val="8.36145710585891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01-46F9-AB19-29E3BD970955}"/>
                </c:ext>
              </c:extLst>
            </c:dLbl>
            <c:dLbl>
              <c:idx val="4"/>
              <c:layout>
                <c:manualLayout>
                  <c:x val="-0.21302297677517545"/>
                  <c:y val="-5.80124521683383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2118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601-46F9-AB19-29E3BD970955}"/>
                </c:ext>
              </c:extLst>
            </c:dLbl>
            <c:dLbl>
              <c:idx val="5"/>
              <c:layout>
                <c:manualLayout>
                  <c:x val="-0.10597108366009993"/>
                  <c:y val="-0.1545270015535614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01-46F9-AB19-29E3BD970955}"/>
                </c:ext>
              </c:extLst>
            </c:dLbl>
            <c:dLbl>
              <c:idx val="6"/>
              <c:layout>
                <c:manualLayout>
                  <c:x val="4.3528659397281684E-2"/>
                  <c:y val="-0.127343318866209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01-46F9-AB19-29E3BD970955}"/>
                </c:ext>
              </c:extLst>
            </c:dLbl>
            <c:dLbl>
              <c:idx val="7"/>
              <c:layout>
                <c:manualLayout>
                  <c:x val="0.19805316492895889"/>
                  <c:y val="-9.256826654961834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01-46F9-AB19-29E3BD970955}"/>
                </c:ext>
              </c:extLst>
            </c:dLbl>
            <c:dLbl>
              <c:idx val="8"/>
              <c:layout>
                <c:manualLayout>
                  <c:x val="0.17500107760468267"/>
                  <c:y val="4.043152764446938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01-46F9-AB19-29E3BD970955}"/>
                </c:ext>
              </c:extLst>
            </c:dLbl>
            <c:dLbl>
              <c:idx val="9"/>
              <c:layout>
                <c:manualLayout>
                  <c:x val="0.10993618817653754"/>
                  <c:y val="0.1113082152984823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01-46F9-AB19-29E3BD9709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 ФЛ</c:v>
                </c:pt>
                <c:pt idx="4">
                  <c:v>Земельный налог</c:v>
                </c:pt>
                <c:pt idx="5">
                  <c:v>Доходы,от использования имущество</c:v>
                </c:pt>
                <c:pt idx="6">
                  <c:v>Доходы от продажи</c:v>
                </c:pt>
                <c:pt idx="7">
                  <c:v>Штрафы</c:v>
                </c:pt>
                <c:pt idx="8">
                  <c:v>Средства самообложения</c:v>
                </c:pt>
                <c:pt idx="9">
                  <c:v>инициативные платежи</c:v>
                </c:pt>
              </c:strCache>
            </c:strRef>
          </c:cat>
          <c:val>
            <c:numRef>
              <c:f>Лист1!$B$2:$B$11</c:f>
              <c:numCache>
                <c:formatCode>Основной</c:formatCode>
                <c:ptCount val="10"/>
                <c:pt idx="0">
                  <c:v>134682</c:v>
                </c:pt>
                <c:pt idx="1">
                  <c:v>34364</c:v>
                </c:pt>
                <c:pt idx="2">
                  <c:v>4969</c:v>
                </c:pt>
                <c:pt idx="3">
                  <c:v>291</c:v>
                </c:pt>
                <c:pt idx="4">
                  <c:v>1851</c:v>
                </c:pt>
                <c:pt idx="5">
                  <c:v>6932</c:v>
                </c:pt>
                <c:pt idx="6">
                  <c:v>3562</c:v>
                </c:pt>
                <c:pt idx="7">
                  <c:v>747</c:v>
                </c:pt>
                <c:pt idx="8">
                  <c:v>4419</c:v>
                </c:pt>
                <c:pt idx="9">
                  <c:v>1669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601-46F9-AB19-29E3BD97095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2022 г.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 ФЛ</c:v>
                </c:pt>
                <c:pt idx="4">
                  <c:v>Земельный налог</c:v>
                </c:pt>
                <c:pt idx="5">
                  <c:v>Доходы,от использования имущество</c:v>
                </c:pt>
                <c:pt idx="6">
                  <c:v>Доходы от продажи</c:v>
                </c:pt>
                <c:pt idx="7">
                  <c:v>Штрафы</c:v>
                </c:pt>
                <c:pt idx="8">
                  <c:v>Средства самообложения</c:v>
                </c:pt>
                <c:pt idx="9">
                  <c:v>инициативные платежи</c:v>
                </c:pt>
              </c:strCache>
            </c:strRef>
          </c:cat>
          <c:val>
            <c:numRef>
              <c:f>Лист1!$C$2:$C$11</c:f>
              <c:numCache>
                <c:formatCode>Основной</c:formatCode>
                <c:ptCount val="10"/>
                <c:pt idx="0">
                  <c:v>121156</c:v>
                </c:pt>
                <c:pt idx="1">
                  <c:v>34287</c:v>
                </c:pt>
                <c:pt idx="2">
                  <c:v>6741</c:v>
                </c:pt>
                <c:pt idx="3">
                  <c:v>387</c:v>
                </c:pt>
                <c:pt idx="4">
                  <c:v>2211</c:v>
                </c:pt>
                <c:pt idx="5">
                  <c:v>6682</c:v>
                </c:pt>
                <c:pt idx="6">
                  <c:v>1443</c:v>
                </c:pt>
                <c:pt idx="7">
                  <c:v>500</c:v>
                </c:pt>
                <c:pt idx="8">
                  <c:v>2482</c:v>
                </c:pt>
                <c:pt idx="9">
                  <c:v>1967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601-46F9-AB19-29E3BD970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384615995048163E-2"/>
          <c:y val="0.25873801378390909"/>
          <c:w val="0.5035736108686335"/>
          <c:h val="0.6077612544966273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2021 г</c:v>
                </c:pt>
              </c:strCache>
            </c:strRef>
          </c:tx>
          <c:explosion val="9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/>
                      <a:t>НДФЛ 121156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2C0-4D81-8DB9-9786C6B0F7A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/>
                      <a:t>Акцизы 34287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2C0-4D81-8DB9-9786C6B0F7A1}"/>
                </c:ext>
              </c:extLst>
            </c:dLbl>
            <c:dLbl>
              <c:idx val="2"/>
              <c:layout>
                <c:manualLayout>
                  <c:x val="-2.4366809007386924E-2"/>
                  <c:y val="0.2001075550992418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совокупный доход 6741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2C0-4D81-8DB9-9786C6B0F7A1}"/>
                </c:ext>
              </c:extLst>
            </c:dLbl>
            <c:dLbl>
              <c:idx val="3"/>
              <c:layout>
                <c:manualLayout>
                  <c:x val="-1.2597806592918247E-2"/>
                  <c:y val="5.375432423217348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 на имущество ФЛ 387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2C0-4D81-8DB9-9786C6B0F7A1}"/>
                </c:ext>
              </c:extLst>
            </c:dLbl>
            <c:dLbl>
              <c:idx val="4"/>
              <c:layout>
                <c:manualLayout>
                  <c:x val="-6.7575547729001068E-2"/>
                  <c:y val="-4.63973830493929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 налог 2637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2C0-4D81-8DB9-9786C6B0F7A1}"/>
                </c:ext>
              </c:extLst>
            </c:dLbl>
            <c:dLbl>
              <c:idx val="5"/>
              <c:layout>
                <c:manualLayout>
                  <c:x val="-9.0509401983962616E-3"/>
                  <c:y val="-0.13427028222917761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/>
                      <a:t>Доходы,от</a:t>
                    </a:r>
                    <a:r>
                      <a:rPr lang="ru-RU" dirty="0"/>
                      <a:t> использования имущество 6682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2C0-4D81-8DB9-9786C6B0F7A1}"/>
                </c:ext>
              </c:extLst>
            </c:dLbl>
            <c:dLbl>
              <c:idx val="6"/>
              <c:layout>
                <c:manualLayout>
                  <c:x val="0.12678160029002625"/>
                  <c:y val="-0.1645983300706053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продажи 1443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2C0-4D81-8DB9-9786C6B0F7A1}"/>
                </c:ext>
              </c:extLst>
            </c:dLbl>
            <c:dLbl>
              <c:idx val="7"/>
              <c:layout>
                <c:manualLayout>
                  <c:x val="0.21358741510503701"/>
                  <c:y val="-0.1552799210049458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 500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2C0-4D81-8DB9-9786C6B0F7A1}"/>
                </c:ext>
              </c:extLst>
            </c:dLbl>
            <c:dLbl>
              <c:idx val="8"/>
              <c:layout>
                <c:manualLayout>
                  <c:x val="0.27334187496428242"/>
                  <c:y val="-2.148204797168133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Средства самообложения 2481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2C0-4D81-8DB9-9786C6B0F7A1}"/>
                </c:ext>
              </c:extLst>
            </c:dLbl>
            <c:dLbl>
              <c:idx val="9"/>
              <c:layout>
                <c:manualLayout>
                  <c:x val="0.11991855072030781"/>
                  <c:y val="4.629274908151968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Инициативные платежи 1967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541-4E15-B3F1-F810820CD1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 ФЛ</c:v>
                </c:pt>
                <c:pt idx="4">
                  <c:v>Земельный налог</c:v>
                </c:pt>
                <c:pt idx="5">
                  <c:v>Доходы,от использования имущество</c:v>
                </c:pt>
                <c:pt idx="6">
                  <c:v>Доходы от продажи</c:v>
                </c:pt>
                <c:pt idx="7">
                  <c:v>Штрафы</c:v>
                </c:pt>
                <c:pt idx="8">
                  <c:v>Средства самообложения</c:v>
                </c:pt>
                <c:pt idx="9">
                  <c:v>Инициативные платежи</c:v>
                </c:pt>
              </c:strCache>
            </c:strRef>
          </c:cat>
          <c:val>
            <c:numRef>
              <c:f>Лист1!$B$2:$B$11</c:f>
              <c:numCache>
                <c:formatCode>Основной</c:formatCode>
                <c:ptCount val="10"/>
                <c:pt idx="0">
                  <c:v>72701</c:v>
                </c:pt>
                <c:pt idx="1">
                  <c:v>21586</c:v>
                </c:pt>
                <c:pt idx="2">
                  <c:v>5312</c:v>
                </c:pt>
                <c:pt idx="3">
                  <c:v>209</c:v>
                </c:pt>
                <c:pt idx="4">
                  <c:v>1366</c:v>
                </c:pt>
                <c:pt idx="5">
                  <c:v>4251</c:v>
                </c:pt>
                <c:pt idx="6">
                  <c:v>1116</c:v>
                </c:pt>
                <c:pt idx="7">
                  <c:v>404</c:v>
                </c:pt>
                <c:pt idx="8">
                  <c:v>1974</c:v>
                </c:pt>
                <c:pt idx="9">
                  <c:v>1938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2C0-4D81-8DB9-9786C6B0F7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2022 г.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 ФЛ</c:v>
                </c:pt>
                <c:pt idx="4">
                  <c:v>Земельный налог</c:v>
                </c:pt>
                <c:pt idx="5">
                  <c:v>Доходы,от использования имущество</c:v>
                </c:pt>
                <c:pt idx="6">
                  <c:v>Доходы от продажи</c:v>
                </c:pt>
                <c:pt idx="7">
                  <c:v>Штрафы</c:v>
                </c:pt>
                <c:pt idx="8">
                  <c:v>Средства самообложения</c:v>
                </c:pt>
                <c:pt idx="9">
                  <c:v>Инициативные платежи</c:v>
                </c:pt>
              </c:strCache>
            </c:strRef>
          </c:cat>
          <c:val>
            <c:numRef>
              <c:f>Лист1!$C$2:$C$11</c:f>
              <c:numCache>
                <c:formatCode>Основной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B-B2C0-4D81-8DB9-9786C6B0F7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8536-1C96-4534-80F6-627A56683934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1A783-A24D-4488-8A6D-CF676951F7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514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59BDD-A8A7-408F-81FF-A20D5D8A5897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C316-DAB7-4E7B-899F-3B7869E4B3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869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2324C0-9DDA-4C02-A626-4091FD593325}" type="slidenum">
              <a:rPr lang="ru-RU" altLang="ru-RU" smtClean="0">
                <a:solidFill>
                  <a:srgbClr val="000000"/>
                </a:solidFill>
                <a:latin typeface="Arial" charset="0"/>
              </a:rPr>
              <a:pPr/>
              <a:t>2</a:t>
            </a:fld>
            <a:endParaRPr lang="ru-RU" alt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F4C79-3BAD-405C-960C-4AC64B4DE12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0919F-DA47-4AA9-B191-F4F8BABEE6AC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E08CC-0E91-4D3A-BD11-8F00AA40054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2172D-79E5-475C-9BCD-51690B1A5D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E23D-A36D-4954-8903-EB9F15DFA29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D9E97-B5B8-44C0-8638-3287BC72014B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51266-DA48-4DB7-AB0D-BAA12E64D36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A585D8-0405-495C-B56F-1DEB24BB7ED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A48AD-D313-4CE8-9C2E-831217CF4EAF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FBC89-623A-4139-94DC-12BEFC49DB8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F481B-66B4-42C9-8D9D-24996EED443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954453-443D-416D-A63B-C962B87E618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99" y="260648"/>
            <a:ext cx="11582400" cy="841248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структуры </a:t>
            </a:r>
            <a:b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поступлений налоговых и неналоговых доходов в бюджет за 9 месяцев2022 и 2023 годов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42614999"/>
              </p:ext>
            </p:extLst>
          </p:nvPr>
        </p:nvGraphicFramePr>
        <p:xfrm>
          <a:off x="0" y="1677765"/>
          <a:ext cx="6240693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13300360"/>
              </p:ext>
            </p:extLst>
          </p:nvPr>
        </p:nvGraphicFramePr>
        <p:xfrm>
          <a:off x="6480043" y="1700808"/>
          <a:ext cx="7296811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1775885" y="1268761"/>
            <a:ext cx="3360009" cy="40900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2023 года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71179" y="1212061"/>
            <a:ext cx="3360009" cy="40539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2022 года</a:t>
            </a:r>
          </a:p>
        </p:txBody>
      </p:sp>
      <p:sp>
        <p:nvSpPr>
          <p:cNvPr id="9" name="Правая фигурная скобка 8"/>
          <p:cNvSpPr/>
          <p:nvPr/>
        </p:nvSpPr>
        <p:spPr>
          <a:xfrm rot="5400000">
            <a:off x="2972498" y="3837047"/>
            <a:ext cx="576066" cy="408045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0" name="Правая фигурная скобка 9"/>
          <p:cNvSpPr/>
          <p:nvPr/>
        </p:nvSpPr>
        <p:spPr>
          <a:xfrm rot="5400000">
            <a:off x="9192344" y="4173083"/>
            <a:ext cx="504056" cy="34803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651184" y="6237313"/>
            <a:ext cx="1586376" cy="292338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183 252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67343" y="6243544"/>
            <a:ext cx="1586376" cy="292338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200 879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4871864" y="6237313"/>
            <a:ext cx="2832314" cy="2858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894152" y="5661248"/>
            <a:ext cx="1209959" cy="460677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1" dirty="0">
                <a:solidFill>
                  <a:schemeClr val="tx1"/>
                </a:solidFill>
              </a:rPr>
              <a:t>109,6 %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776520" y="976423"/>
            <a:ext cx="1199456" cy="292338"/>
          </a:xfrm>
          <a:prstGeom prst="rect">
            <a:avLst/>
          </a:prstGeom>
          <a:solidFill>
            <a:srgbClr val="CCE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Тыс. рублей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1" name="SapphireHiddenControl" r:id="rId2" imgW="8124840" imgH="5419800"/>
        </mc:Choice>
        <mc:Fallback>
          <p:control name="SapphireHiddenControl" r:id="rId2" imgW="8124840" imgH="5419800">
            <p:pic>
              <p:nvPicPr>
                <p:cNvPr id="3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8124825" cy="54197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74113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20206"/>
              </p:ext>
            </p:extLst>
          </p:nvPr>
        </p:nvGraphicFramePr>
        <p:xfrm>
          <a:off x="239184" y="908717"/>
          <a:ext cx="11809478" cy="5879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5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3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73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799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Уточненный план на 01.10.2023г.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Исполнено на 01.10.2023г.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% исполнения уточненного плана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Исполнено на 01.10.2022 г.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Темп</a:t>
                      </a:r>
                      <a:r>
                        <a:rPr lang="ru-RU" sz="1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роста в сравнении с соответствующим периодом прошлого года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05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Общегосударственные вопросы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124921,2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84723,4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67,8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82878,1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102,2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65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0200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оборона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1317,4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871,5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779,8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111,7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5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Национальная 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4896,6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3270,9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2871,9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113,9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22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экономика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90831,7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59688,1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65,7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99858,5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59,8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31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Жилищно-коммунальное хозяйство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202809,9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48825,1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43506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112,2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77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0600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58,00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77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141,5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95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Обслуживание муниципального долга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5072,1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1554,3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2616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9175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СОЦИАЛЬНОЙ НАПРАВЛЕННОСТИ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None/>
                      </a:pP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608470,4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452637,0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74,4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393355,5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40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Культура, кинематография, средства массовой информации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186929,7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105770,2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50011,4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211,5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7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Социальная 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12159,9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8086,4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66,5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7360,5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109,9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7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Физическая культура и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57988,2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36029,9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5940,2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606,5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9752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ru-RU" sz="1200" b="1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  <a:p>
                      <a:pPr algn="ctr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1 295 515,1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801 462,6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61,9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689 182,1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116,3</a:t>
                      </a:r>
                    </a:p>
                  </a:txBody>
                  <a:tcPr marL="5509" marR="5509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07368" y="116632"/>
            <a:ext cx="10153127" cy="792088"/>
          </a:xfrm>
          <a:prstGeom prst="rect">
            <a:avLst/>
          </a:prstGeom>
        </p:spPr>
        <p:txBody>
          <a:bodyPr>
            <a:normAutofit fontScale="4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endParaRPr lang="ru-RU" altLang="ru-RU" sz="20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altLang="ru-RU" sz="5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исполнения бюджета по расходам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altLang="ru-RU" sz="5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разрезе отраслей за 9 месяцев 2023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632504" y="616382"/>
            <a:ext cx="1199456" cy="292338"/>
          </a:xfrm>
          <a:prstGeom prst="rect">
            <a:avLst/>
          </a:prstGeom>
          <a:solidFill>
            <a:srgbClr val="CCE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86695868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2365</TotalTime>
  <Words>270</Words>
  <Application>Microsoft Office PowerPoint</Application>
  <PresentationFormat>Широкоэкранный</PresentationFormat>
  <Paragraphs>131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Анализ структуры  поступлений налоговых и неналоговых доходов в бюджет за 9 месяцев2022 и 2023 годов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муниципального образования «Муниципальный округ Кезский район Удмуртской Республики» на 2023 год и плановый период 2024 и 2025 годов</dc:title>
  <dc:creator>User</dc:creator>
  <cp:lastModifiedBy>User</cp:lastModifiedBy>
  <cp:revision>255</cp:revision>
  <cp:lastPrinted>2023-02-22T04:45:07Z</cp:lastPrinted>
  <dcterms:created xsi:type="dcterms:W3CDTF">2022-11-22T06:46:47Z</dcterms:created>
  <dcterms:modified xsi:type="dcterms:W3CDTF">2023-11-27T06:11:10Z</dcterms:modified>
</cp:coreProperties>
</file>